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tags/tag7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8.xml" ContentType="application/vnd.openxmlformats-officedocument.presentationml.tags+xml"/>
  <Override PartName="/ppt/notesSlides/notesSlide14.xml" ContentType="application/vnd.openxmlformats-officedocument.presentationml.notesSlide+xml"/>
  <Override PartName="/ppt/tags/tag9.xml" ContentType="application/vnd.openxmlformats-officedocument.presentationml.tags+xml"/>
  <Override PartName="/ppt/notesSlides/notesSlide15.xml" ContentType="application/vnd.openxmlformats-officedocument.presentationml.notesSlide+xml"/>
  <Override PartName="/ppt/tags/tag10.xml" ContentType="application/vnd.openxmlformats-officedocument.presentationml.tags+xml"/>
  <Override PartName="/ppt/notesSlides/notesSlide16.xml" ContentType="application/vnd.openxmlformats-officedocument.presentationml.notesSlide+xml"/>
  <Override PartName="/ppt/tags/tag11.xml" ContentType="application/vnd.openxmlformats-officedocument.presentationml.tags+xml"/>
  <Override PartName="/ppt/notesSlides/notesSlide17.xml" ContentType="application/vnd.openxmlformats-officedocument.presentationml.notesSlide+xml"/>
  <Override PartName="/ppt/tags/tag12.xml" ContentType="application/vnd.openxmlformats-officedocument.presentationml.tags+xml"/>
  <Override PartName="/ppt/notesSlides/notesSlide18.xml" ContentType="application/vnd.openxmlformats-officedocument.presentationml.notesSlide+xml"/>
  <Override PartName="/ppt/tags/tag13.xml" ContentType="application/vnd.openxmlformats-officedocument.presentationml.tags+xml"/>
  <Override PartName="/ppt/notesSlides/notesSlide19.xml" ContentType="application/vnd.openxmlformats-officedocument.presentationml.notesSlide+xml"/>
  <Override PartName="/ppt/tags/tag14.xml" ContentType="application/vnd.openxmlformats-officedocument.presentationml.tags+xml"/>
  <Override PartName="/ppt/notesSlides/notesSlide20.xml" ContentType="application/vnd.openxmlformats-officedocument.presentationml.notesSlide+xml"/>
  <Override PartName="/ppt/tags/tag15.xml" ContentType="application/vnd.openxmlformats-officedocument.presentationml.tags+xml"/>
  <Override PartName="/ppt/notesSlides/notesSlide21.xml" ContentType="application/vnd.openxmlformats-officedocument.presentationml.notesSlide+xml"/>
  <Override PartName="/ppt/tags/tag16.xml" ContentType="application/vnd.openxmlformats-officedocument.presentationml.tags+xml"/>
  <Override PartName="/ppt/notesSlides/notesSlide22.xml" ContentType="application/vnd.openxmlformats-officedocument.presentationml.notesSlide+xml"/>
  <Override PartName="/ppt/tags/tag17.xml" ContentType="application/vnd.openxmlformats-officedocument.presentationml.tags+xml"/>
  <Override PartName="/ppt/notesSlides/notesSlide23.xml" ContentType="application/vnd.openxmlformats-officedocument.presentationml.notesSlide+xml"/>
  <Override PartName="/ppt/tags/tag18.xml" ContentType="application/vnd.openxmlformats-officedocument.presentationml.tags+xml"/>
  <Override PartName="/ppt/notesSlides/notesSlide24.xml" ContentType="application/vnd.openxmlformats-officedocument.presentationml.notesSlide+xml"/>
  <Override PartName="/ppt/tags/tag19.xml" ContentType="application/vnd.openxmlformats-officedocument.presentationml.tags+xml"/>
  <Override PartName="/ppt/notesSlides/notesSlide25.xml" ContentType="application/vnd.openxmlformats-officedocument.presentationml.notesSlide+xml"/>
  <Override PartName="/ppt/tags/tag20.xml" ContentType="application/vnd.openxmlformats-officedocument.presentationml.tags+xml"/>
  <Override PartName="/ppt/notesSlides/notesSlide26.xml" ContentType="application/vnd.openxmlformats-officedocument.presentationml.notesSlide+xml"/>
  <Override PartName="/ppt/tags/tag21.xml" ContentType="application/vnd.openxmlformats-officedocument.presentationml.tags+xml"/>
  <Override PartName="/ppt/notesSlides/notesSlide27.xml" ContentType="application/vnd.openxmlformats-officedocument.presentationml.notesSlide+xml"/>
  <Override PartName="/ppt/tags/tag22.xml" ContentType="application/vnd.openxmlformats-officedocument.presentationml.tags+xml"/>
  <Override PartName="/ppt/notesSlides/notesSlide28.xml" ContentType="application/vnd.openxmlformats-officedocument.presentationml.notesSlide+xml"/>
  <Override PartName="/ppt/tags/tag23.xml" ContentType="application/vnd.openxmlformats-officedocument.presentationml.tags+xml"/>
  <Override PartName="/ppt/notesSlides/notesSlide29.xml" ContentType="application/vnd.openxmlformats-officedocument.presentationml.notesSlide+xml"/>
  <Override PartName="/ppt/tags/tag24.xml" ContentType="application/vnd.openxmlformats-officedocument.presentationml.tags+xml"/>
  <Override PartName="/ppt/notesSlides/notesSlide30.xml" ContentType="application/vnd.openxmlformats-officedocument.presentationml.notesSlide+xml"/>
  <Override PartName="/ppt/tags/tag25.xml" ContentType="application/vnd.openxmlformats-officedocument.presentationml.tags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26.xml" ContentType="application/vnd.openxmlformats-officedocument.presentationml.tags+xml"/>
  <Override PartName="/ppt/notesSlides/notesSlide33.xml" ContentType="application/vnd.openxmlformats-officedocument.presentationml.notesSlide+xml"/>
  <Override PartName="/ppt/tags/tag27.xml" ContentType="application/vnd.openxmlformats-officedocument.presentationml.tags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36"/>
  </p:notesMasterIdLst>
  <p:handoutMasterIdLst>
    <p:handoutMasterId r:id="rId37"/>
  </p:handoutMasterIdLst>
  <p:sldIdLst>
    <p:sldId id="311" r:id="rId2"/>
    <p:sldId id="497" r:id="rId3"/>
    <p:sldId id="589" r:id="rId4"/>
    <p:sldId id="593" r:id="rId5"/>
    <p:sldId id="562" r:id="rId6"/>
    <p:sldId id="563" r:id="rId7"/>
    <p:sldId id="564" r:id="rId8"/>
    <p:sldId id="595" r:id="rId9"/>
    <p:sldId id="596" r:id="rId10"/>
    <p:sldId id="597" r:id="rId11"/>
    <p:sldId id="598" r:id="rId12"/>
    <p:sldId id="594" r:id="rId13"/>
    <p:sldId id="570" r:id="rId14"/>
    <p:sldId id="571" r:id="rId15"/>
    <p:sldId id="572" r:id="rId16"/>
    <p:sldId id="573" r:id="rId17"/>
    <p:sldId id="574" r:id="rId18"/>
    <p:sldId id="575" r:id="rId19"/>
    <p:sldId id="576" r:id="rId20"/>
    <p:sldId id="577" r:id="rId21"/>
    <p:sldId id="578" r:id="rId22"/>
    <p:sldId id="579" r:id="rId23"/>
    <p:sldId id="580" r:id="rId24"/>
    <p:sldId id="581" r:id="rId25"/>
    <p:sldId id="582" r:id="rId26"/>
    <p:sldId id="583" r:id="rId27"/>
    <p:sldId id="584" r:id="rId28"/>
    <p:sldId id="585" r:id="rId29"/>
    <p:sldId id="586" r:id="rId30"/>
    <p:sldId id="587" r:id="rId31"/>
    <p:sldId id="599" r:id="rId32"/>
    <p:sldId id="600" r:id="rId33"/>
    <p:sldId id="601" r:id="rId34"/>
    <p:sldId id="389" r:id="rId35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6" autoAdjust="0"/>
    <p:restoredTop sz="96412" autoAdjust="0"/>
  </p:normalViewPr>
  <p:slideViewPr>
    <p:cSldViewPr>
      <p:cViewPr varScale="1">
        <p:scale>
          <a:sx n="76" d="100"/>
          <a:sy n="76" d="100"/>
        </p:scale>
        <p:origin x="158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2.tiff>
</file>

<file path=ppt/media/image3.tiff>
</file>

<file path=ppt/media/image4.tiff>
</file>

<file path=ppt/media/image5.tif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5911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9390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66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1767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67502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28692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54493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40375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9947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2038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879444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08471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60885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67722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82322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61283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27864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50152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94772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6810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4481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2958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0485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941574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32156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44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36740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1265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0668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24034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731520" y="4560569"/>
            <a:ext cx="5852159" cy="432053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59"/>
          </a:xfrm>
          <a:prstGeom prst="rect">
            <a:avLst/>
          </a:prstGeom>
          <a:noFill/>
          <a:ln>
            <a:noFill/>
          </a:ln>
        </p:spPr>
        <p:txBody>
          <a:bodyPr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5028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 Coding Boot Camp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 Coding Boot Camp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 Coding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 Coding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 Coding Boot Camp</a:t>
            </a: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69" r:id="rId5"/>
    <p:sldLayoutId id="2147483671" r:id="rId6"/>
    <p:sldLayoutId id="2147483672" r:id="rId7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Very VBA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4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849708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 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200400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July 31, 2018</a:t>
            </a:r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Make A Sandwich…</a:t>
            </a:r>
          </a:p>
        </p:txBody>
      </p:sp>
      <p:pic>
        <p:nvPicPr>
          <p:cNvPr id="1026" name="Picture 2" descr="https://media.giphy.com/media/l0O9xyxefblWfNWKc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548" y="875757"/>
            <a:ext cx="6085427" cy="527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44404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Make a Sandwich…</a:t>
            </a:r>
          </a:p>
        </p:txBody>
      </p:sp>
      <p:pic>
        <p:nvPicPr>
          <p:cNvPr id="9" name="Picture 2" descr="https://media.giphy.com/media/l0O9xyxefblWfNWKc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33676"/>
            <a:ext cx="2735676" cy="237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04800" y="3386824"/>
            <a:ext cx="2507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Oh! I can’t wait to be eaten!</a:t>
            </a:r>
          </a:p>
        </p:txBody>
      </p:sp>
      <p:cxnSp>
        <p:nvCxnSpPr>
          <p:cNvPr id="11" name="Straight Connector 10"/>
          <p:cNvCxnSpPr>
            <a:endCxn id="3" idx="2"/>
          </p:cNvCxnSpPr>
          <p:nvPr/>
        </p:nvCxnSpPr>
        <p:spPr>
          <a:xfrm flipV="1">
            <a:off x="1190742" y="3694601"/>
            <a:ext cx="367767" cy="28217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3960938" y="1130777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1. Get Bread, Peanut Butter, and Jelly from Pantry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60937" y="1898594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2. Lay out bread on table.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960937" y="2666410"/>
            <a:ext cx="4992560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3. Open canisters of Peanut Butter and Jelly.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60937" y="3434227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4. Get spreading knife.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60937" y="4202044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5. Use spreading knife to smother peanut butter.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60936" y="4969860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6. Use spreading knife to smother jelly. 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960936" y="5727825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7. Combine bread to create sandwich.</a:t>
            </a:r>
          </a:p>
        </p:txBody>
      </p:sp>
      <p:sp>
        <p:nvSpPr>
          <p:cNvPr id="26" name="Curved Right Arrow 25"/>
          <p:cNvSpPr/>
          <p:nvPr/>
        </p:nvSpPr>
        <p:spPr>
          <a:xfrm>
            <a:off x="3513864" y="2219389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Curved Right Arrow 30"/>
          <p:cNvSpPr/>
          <p:nvPr/>
        </p:nvSpPr>
        <p:spPr>
          <a:xfrm>
            <a:off x="3506059" y="1483943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urved Right Arrow 31"/>
          <p:cNvSpPr/>
          <p:nvPr/>
        </p:nvSpPr>
        <p:spPr>
          <a:xfrm>
            <a:off x="3506060" y="3016396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urved Right Arrow 32"/>
          <p:cNvSpPr/>
          <p:nvPr/>
        </p:nvSpPr>
        <p:spPr>
          <a:xfrm>
            <a:off x="3506058" y="3770035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urved Right Arrow 33"/>
          <p:cNvSpPr/>
          <p:nvPr/>
        </p:nvSpPr>
        <p:spPr>
          <a:xfrm>
            <a:off x="3503105" y="4523675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urved Right Arrow 34"/>
          <p:cNvSpPr/>
          <p:nvPr/>
        </p:nvSpPr>
        <p:spPr>
          <a:xfrm>
            <a:off x="3503104" y="5311146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864633" y="703707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Logical Procedure</a:t>
            </a:r>
          </a:p>
        </p:txBody>
      </p:sp>
    </p:spTree>
    <p:extLst>
      <p:ext uri="{BB962C8B-B14F-4D97-AF65-F5344CB8AC3E}">
        <p14:creationId xmlns:p14="http://schemas.microsoft.com/office/powerpoint/2010/main" val="384231273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VBA Building Blocks</a:t>
            </a:r>
          </a:p>
        </p:txBody>
      </p:sp>
    </p:spTree>
    <p:extLst>
      <p:ext uri="{BB962C8B-B14F-4D97-AF65-F5344CB8AC3E}">
        <p14:creationId xmlns:p14="http://schemas.microsoft.com/office/powerpoint/2010/main" val="158623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90606" y="2953541"/>
            <a:ext cx="8229600" cy="87185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dirty="0"/>
              <a:t>Variables / Arrays </a:t>
            </a:r>
            <a:endParaRPr lang="en-US" sz="41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361209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Variables: The Nouns of Code</a:t>
            </a:r>
          </a:p>
        </p:txBody>
      </p:sp>
      <p:sp>
        <p:nvSpPr>
          <p:cNvPr id="16" name="Shape 136"/>
          <p:cNvSpPr txBox="1"/>
          <p:nvPr/>
        </p:nvSpPr>
        <p:spPr>
          <a:xfrm>
            <a:off x="266699" y="776082"/>
            <a:ext cx="8589434" cy="247226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2200" b="1" u="sng" dirty="0">
                <a:solidFill>
                  <a:schemeClr val="dk1"/>
                </a:solidFill>
                <a:sym typeface="Arial"/>
              </a:rPr>
              <a:t>Variables</a:t>
            </a:r>
            <a:r>
              <a:rPr lang="en-US" sz="2200" dirty="0">
                <a:solidFill>
                  <a:schemeClr val="dk1"/>
                </a:solidFill>
                <a:sym typeface="Arial"/>
              </a:rPr>
              <a:t> are effectively the </a:t>
            </a:r>
            <a:r>
              <a:rPr lang="en-US" sz="2200" u="sng" dirty="0">
                <a:solidFill>
                  <a:schemeClr val="dk1"/>
                </a:solidFill>
              </a:rPr>
              <a:t>items</a:t>
            </a:r>
            <a:r>
              <a:rPr lang="en-US" sz="2200" dirty="0">
                <a:solidFill>
                  <a:schemeClr val="dk1"/>
                </a:solidFill>
              </a:rPr>
              <a:t> in a procedure. </a:t>
            </a:r>
          </a:p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endParaRPr lang="en-US" sz="2200" dirty="0">
              <a:solidFill>
                <a:schemeClr val="dk1"/>
              </a:solidFill>
            </a:endParaRPr>
          </a:p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2200" dirty="0">
                <a:solidFill>
                  <a:schemeClr val="dk1"/>
                </a:solidFill>
              </a:rPr>
              <a:t>They can be </a:t>
            </a:r>
            <a:r>
              <a:rPr lang="en-US" sz="2200" u="sng" dirty="0">
                <a:solidFill>
                  <a:schemeClr val="dk1"/>
                </a:solidFill>
              </a:rPr>
              <a:t>physical things</a:t>
            </a:r>
            <a:r>
              <a:rPr lang="en-US" sz="2200" dirty="0">
                <a:solidFill>
                  <a:schemeClr val="dk1"/>
                </a:solidFill>
              </a:rPr>
              <a:t> (like an ingredient) or </a:t>
            </a:r>
            <a:r>
              <a:rPr lang="en-US" sz="2200" u="sng" dirty="0">
                <a:solidFill>
                  <a:schemeClr val="dk1"/>
                </a:solidFill>
              </a:rPr>
              <a:t>abstractions</a:t>
            </a:r>
            <a:r>
              <a:rPr lang="en-US" sz="2200" dirty="0">
                <a:solidFill>
                  <a:schemeClr val="dk1"/>
                </a:solidFill>
              </a:rPr>
              <a:t> (like a counter).</a:t>
            </a:r>
          </a:p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endParaRPr lang="en-US" sz="2200" dirty="0">
              <a:solidFill>
                <a:schemeClr val="dk1"/>
              </a:solidFill>
              <a:sym typeface="Arial"/>
            </a:endParaRPr>
          </a:p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2200" dirty="0">
                <a:solidFill>
                  <a:schemeClr val="dk1"/>
                </a:solidFill>
              </a:rPr>
              <a:t>In VBA, items can be </a:t>
            </a:r>
            <a:r>
              <a:rPr lang="en-US" sz="2200" u="sng" dirty="0">
                <a:solidFill>
                  <a:schemeClr val="dk1"/>
                </a:solidFill>
              </a:rPr>
              <a:t>declared</a:t>
            </a:r>
            <a:r>
              <a:rPr lang="en-US" sz="2200" dirty="0">
                <a:solidFill>
                  <a:schemeClr val="dk1"/>
                </a:solidFill>
              </a:rPr>
              <a:t> as variables by using the dim followed by the type. They can then be </a:t>
            </a:r>
            <a:r>
              <a:rPr lang="en-US" sz="2200" u="sng" dirty="0">
                <a:solidFill>
                  <a:schemeClr val="dk1"/>
                </a:solidFill>
              </a:rPr>
              <a:t>assigned</a:t>
            </a:r>
            <a:r>
              <a:rPr lang="en-US" sz="2200" dirty="0">
                <a:solidFill>
                  <a:schemeClr val="dk1"/>
                </a:solidFill>
              </a:rPr>
              <a:t> a value. </a:t>
            </a:r>
            <a:endParaRPr lang="en-US" sz="2200" dirty="0">
              <a:solidFill>
                <a:schemeClr val="dk1"/>
              </a:solidFill>
              <a:sym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34000" y="3815083"/>
            <a:ext cx="2245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Variable Declaration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4816149"/>
            <a:ext cx="4448175" cy="14287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r="8274"/>
          <a:stretch/>
        </p:blipFill>
        <p:spPr>
          <a:xfrm>
            <a:off x="754380" y="3429000"/>
            <a:ext cx="4455795" cy="13049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334000" y="5262883"/>
            <a:ext cx="2270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222195347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Arrays: A Collection of Items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860402" y="2179063"/>
            <a:ext cx="2031842" cy="16019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24638" y="2328070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40337" y="2179063"/>
            <a:ext cx="2031842" cy="16019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271117" y="2328070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86406" y="2179063"/>
            <a:ext cx="2031842" cy="16019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217596" y="2328070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18424" y="1196954"/>
            <a:ext cx="89800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0" dirty="0"/>
              <a:t>[</a:t>
            </a:r>
          </a:p>
        </p:txBody>
      </p:sp>
      <p:sp>
        <p:nvSpPr>
          <p:cNvPr id="17" name="TextBox 16"/>
          <p:cNvSpPr txBox="1"/>
          <p:nvPr/>
        </p:nvSpPr>
        <p:spPr>
          <a:xfrm rot="10800000">
            <a:off x="8372700" y="1723159"/>
            <a:ext cx="89800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0" dirty="0"/>
              <a:t>[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35522" y="2769600"/>
            <a:ext cx="5073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400"/>
              <a:t>,</a:t>
            </a:r>
            <a:endParaRPr lang="en-US" sz="6400" dirty="0"/>
          </a:p>
        </p:txBody>
      </p:sp>
      <p:sp>
        <p:nvSpPr>
          <p:cNvPr id="19" name="TextBox 18"/>
          <p:cNvSpPr txBox="1"/>
          <p:nvPr/>
        </p:nvSpPr>
        <p:spPr>
          <a:xfrm>
            <a:off x="5761127" y="2769600"/>
            <a:ext cx="5073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400"/>
              <a:t>,</a:t>
            </a:r>
            <a:endParaRPr lang="en-US" sz="6400" dirty="0"/>
          </a:p>
        </p:txBody>
      </p:sp>
      <p:sp>
        <p:nvSpPr>
          <p:cNvPr id="20" name="Shape 136"/>
          <p:cNvSpPr txBox="1"/>
          <p:nvPr/>
        </p:nvSpPr>
        <p:spPr>
          <a:xfrm>
            <a:off x="97365" y="835943"/>
            <a:ext cx="8589434" cy="247226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2200" dirty="0">
                <a:solidFill>
                  <a:schemeClr val="dk1"/>
                </a:solidFill>
                <a:sym typeface="Arial"/>
              </a:rPr>
              <a:t>Arrays are effectively </a:t>
            </a:r>
            <a:r>
              <a:rPr lang="en-US" sz="2200" b="1" u="sng" dirty="0">
                <a:solidFill>
                  <a:schemeClr val="dk1"/>
                </a:solidFill>
                <a:sym typeface="Arial"/>
              </a:rPr>
              <a:t>groups</a:t>
            </a:r>
            <a:r>
              <a:rPr lang="en-US" sz="2200" dirty="0">
                <a:solidFill>
                  <a:schemeClr val="dk1"/>
                </a:solidFill>
                <a:sym typeface="Arial"/>
              </a:rPr>
              <a:t> of related items. It presents another way to store and reference like pieces of information.</a:t>
            </a:r>
            <a:endParaRPr lang="en-US" sz="2200" dirty="0">
              <a:solidFill>
                <a:schemeClr val="dk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39744" y="2743568"/>
            <a:ext cx="20665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Peanut Butter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284805" y="2741570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Jelly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89825" y="2741570"/>
            <a:ext cx="1007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Bread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60105" y="178559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Item: 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243324" y="178559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Item: 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076005" y="178028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Item: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A024B1-84EF-884B-AB3B-2A7E51B068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092" y="4367053"/>
            <a:ext cx="5314562" cy="198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06260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90606" y="2953541"/>
            <a:ext cx="8229600" cy="87185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dirty="0"/>
              <a:t>Conditionals</a:t>
            </a:r>
            <a:endParaRPr lang="en-US" sz="41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846949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Conditionals: If This… Then That.</a:t>
            </a:r>
          </a:p>
        </p:txBody>
      </p:sp>
      <p:sp>
        <p:nvSpPr>
          <p:cNvPr id="16" name="Shape 136"/>
          <p:cNvSpPr txBox="1"/>
          <p:nvPr/>
        </p:nvSpPr>
        <p:spPr>
          <a:xfrm>
            <a:off x="304800" y="813833"/>
            <a:ext cx="8618992" cy="16118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2200" b="1" u="sng" dirty="0">
                <a:solidFill>
                  <a:schemeClr val="dk1"/>
                </a:solidFill>
                <a:sym typeface="Arial"/>
              </a:rPr>
              <a:t>Conditionals</a:t>
            </a:r>
            <a:r>
              <a:rPr lang="en-US" sz="2200" dirty="0">
                <a:solidFill>
                  <a:schemeClr val="dk1"/>
                </a:solidFill>
                <a:sym typeface="Arial"/>
              </a:rPr>
              <a:t> present a way to control the flow of logic based on certain conditions being met.</a:t>
            </a:r>
          </a:p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endParaRPr lang="en-US" sz="2200" dirty="0">
              <a:solidFill>
                <a:schemeClr val="dk1"/>
              </a:solidFill>
            </a:endParaRPr>
          </a:p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2200" dirty="0">
                <a:solidFill>
                  <a:schemeClr val="dk1"/>
                </a:solidFill>
                <a:sym typeface="Arial"/>
              </a:rPr>
              <a:t>In most languages</a:t>
            </a:r>
            <a:r>
              <a:rPr lang="en-US" sz="2200" dirty="0">
                <a:solidFill>
                  <a:schemeClr val="dk1"/>
                </a:solidFill>
              </a:rPr>
              <a:t>, we’ll be using </a:t>
            </a:r>
            <a:r>
              <a:rPr lang="en-US" sz="2200" u="sng" dirty="0">
                <a:solidFill>
                  <a:schemeClr val="dk1"/>
                </a:solidFill>
              </a:rPr>
              <a:t>if / else </a:t>
            </a:r>
            <a:r>
              <a:rPr lang="en-US" sz="2200" dirty="0">
                <a:solidFill>
                  <a:schemeClr val="dk1"/>
                </a:solidFill>
              </a:rPr>
              <a:t>code for this purpose. </a:t>
            </a:r>
            <a:endParaRPr lang="en-US" sz="2200" dirty="0">
              <a:solidFill>
                <a:schemeClr val="dk1"/>
              </a:solidFill>
              <a:sym typeface="Arial"/>
            </a:endParaRPr>
          </a:p>
        </p:txBody>
      </p:sp>
      <p:sp>
        <p:nvSpPr>
          <p:cNvPr id="22" name="Right Arrow 21"/>
          <p:cNvSpPr/>
          <p:nvPr/>
        </p:nvSpPr>
        <p:spPr>
          <a:xfrm>
            <a:off x="3677861" y="4683647"/>
            <a:ext cx="2825274" cy="97034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677861" y="3190520"/>
            <a:ext cx="2825274" cy="90232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95357" y="3406575"/>
            <a:ext cx="2474807" cy="19961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6606529" y="2839781"/>
            <a:ext cx="1614932" cy="1484918"/>
            <a:chOff x="5329805" y="2905688"/>
            <a:chExt cx="1752598" cy="1441856"/>
          </a:xfrm>
        </p:grpSpPr>
        <p:sp>
          <p:nvSpPr>
            <p:cNvPr id="15" name="Rectangle 14"/>
            <p:cNvSpPr/>
            <p:nvPr/>
          </p:nvSpPr>
          <p:spPr>
            <a:xfrm>
              <a:off x="5329805" y="2905688"/>
              <a:ext cx="1752598" cy="14418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853936" y="3360757"/>
              <a:ext cx="729892" cy="605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</a:rPr>
                <a:t>2a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677862" y="2997654"/>
            <a:ext cx="1881063" cy="385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tx1"/>
                </a:solidFill>
              </a:rPr>
              <a:t>If Condition a…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677861" y="4551869"/>
            <a:ext cx="1881063" cy="385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tx1"/>
                </a:solidFill>
              </a:rPr>
              <a:t>If Condition b…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43451" y="3806184"/>
            <a:ext cx="905880" cy="1491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</a:rPr>
              <a:t>1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6618303" y="4665583"/>
            <a:ext cx="1614932" cy="1484918"/>
            <a:chOff x="5342582" y="2905688"/>
            <a:chExt cx="1752598" cy="1441856"/>
          </a:xfrm>
        </p:grpSpPr>
        <p:sp>
          <p:nvSpPr>
            <p:cNvPr id="26" name="Rectangle 25"/>
            <p:cNvSpPr/>
            <p:nvPr/>
          </p:nvSpPr>
          <p:spPr>
            <a:xfrm>
              <a:off x="5342582" y="2905688"/>
              <a:ext cx="1752598" cy="14418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866713" y="3318981"/>
              <a:ext cx="729892" cy="605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</a:rPr>
                <a:t>2b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781531" y="2997654"/>
            <a:ext cx="714285" cy="385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Step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47764" y="2425702"/>
            <a:ext cx="714285" cy="385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Step</a:t>
            </a:r>
          </a:p>
        </p:txBody>
      </p:sp>
    </p:spTree>
    <p:extLst>
      <p:ext uri="{BB962C8B-B14F-4D97-AF65-F5344CB8AC3E}">
        <p14:creationId xmlns:p14="http://schemas.microsoft.com/office/powerpoint/2010/main" val="181073483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Conditionals: If This… Then That.</a:t>
            </a:r>
          </a:p>
        </p:txBody>
      </p:sp>
      <p:sp>
        <p:nvSpPr>
          <p:cNvPr id="6" name="Rectangle 5"/>
          <p:cNvSpPr/>
          <p:nvPr/>
        </p:nvSpPr>
        <p:spPr>
          <a:xfrm>
            <a:off x="7162800" y="3200400"/>
            <a:ext cx="1320799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29771" y="3398977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6812650" y="4962991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017104" y="5125789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2a 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29073" y="4962991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8246453" y="5125789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2b </a:t>
            </a:r>
          </a:p>
        </p:txBody>
      </p:sp>
      <p:sp>
        <p:nvSpPr>
          <p:cNvPr id="18" name="Right Arrow 17"/>
          <p:cNvSpPr/>
          <p:nvPr/>
        </p:nvSpPr>
        <p:spPr>
          <a:xfrm rot="5400000">
            <a:off x="7055738" y="4322037"/>
            <a:ext cx="850617" cy="297449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 rot="5400000">
            <a:off x="7770346" y="4322037"/>
            <a:ext cx="850617" cy="297449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7481046" y="2774732"/>
            <a:ext cx="6431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Steps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70" y="2585998"/>
            <a:ext cx="6429375" cy="3695700"/>
          </a:xfrm>
          <a:prstGeom prst="rect">
            <a:avLst/>
          </a:prstGeom>
        </p:spPr>
      </p:pic>
      <p:sp>
        <p:nvSpPr>
          <p:cNvPr id="16" name="Shape 136"/>
          <p:cNvSpPr txBox="1"/>
          <p:nvPr/>
        </p:nvSpPr>
        <p:spPr>
          <a:xfrm>
            <a:off x="97365" y="758062"/>
            <a:ext cx="8589434" cy="10193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2200" dirty="0">
                <a:solidFill>
                  <a:schemeClr val="dk1"/>
                </a:solidFill>
                <a:sym typeface="Arial"/>
              </a:rPr>
              <a:t>In VBA, conditionals are simply declared using the keywords </a:t>
            </a:r>
            <a:r>
              <a:rPr lang="en-US" sz="2200" u="sng" dirty="0">
                <a:solidFill>
                  <a:schemeClr val="dk1"/>
                </a:solidFill>
                <a:sym typeface="Arial"/>
              </a:rPr>
              <a:t>If</a:t>
            </a:r>
            <a:r>
              <a:rPr lang="en-US" sz="2200" dirty="0">
                <a:solidFill>
                  <a:schemeClr val="dk1"/>
                </a:solidFill>
                <a:sym typeface="Arial"/>
              </a:rPr>
              <a:t>, </a:t>
            </a:r>
            <a:r>
              <a:rPr lang="en-US" sz="2200" u="sng" dirty="0">
                <a:solidFill>
                  <a:schemeClr val="dk1"/>
                </a:solidFill>
                <a:sym typeface="Arial"/>
              </a:rPr>
              <a:t>Then,</a:t>
            </a:r>
            <a:r>
              <a:rPr lang="en-US" sz="2200" dirty="0">
                <a:solidFill>
                  <a:schemeClr val="dk1"/>
                </a:solidFill>
                <a:sym typeface="Arial"/>
              </a:rPr>
              <a:t> </a:t>
            </a:r>
            <a:r>
              <a:rPr lang="en-US" sz="2200" u="sng" dirty="0" err="1">
                <a:solidFill>
                  <a:schemeClr val="dk1"/>
                </a:solidFill>
                <a:sym typeface="Arial"/>
              </a:rPr>
              <a:t>Elseif</a:t>
            </a:r>
            <a:r>
              <a:rPr lang="en-US" sz="2200" dirty="0">
                <a:solidFill>
                  <a:schemeClr val="dk1"/>
                </a:solidFill>
                <a:sym typeface="Arial"/>
              </a:rPr>
              <a:t>, </a:t>
            </a:r>
            <a:r>
              <a:rPr lang="en-US" sz="2200" u="sng" dirty="0">
                <a:solidFill>
                  <a:schemeClr val="dk1"/>
                </a:solidFill>
                <a:sym typeface="Arial"/>
              </a:rPr>
              <a:t>Else</a:t>
            </a:r>
            <a:r>
              <a:rPr lang="en-US" sz="2200" dirty="0">
                <a:solidFill>
                  <a:schemeClr val="dk1"/>
                </a:solidFill>
                <a:sym typeface="Arial"/>
              </a:rPr>
              <a:t>, and </a:t>
            </a:r>
            <a:r>
              <a:rPr lang="en-US" sz="2200" u="sng" dirty="0">
                <a:solidFill>
                  <a:schemeClr val="dk1"/>
                </a:solidFill>
                <a:sym typeface="Arial"/>
              </a:rPr>
              <a:t>End if.</a:t>
            </a:r>
          </a:p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endParaRPr lang="en-US" sz="2200" u="sng" dirty="0">
              <a:solidFill>
                <a:schemeClr val="dk1"/>
              </a:solidFill>
              <a:sym typeface="Arial"/>
            </a:endParaRPr>
          </a:p>
          <a:p>
            <a:pPr marL="342900" marR="0" lvl="0" indent="-342900" algn="l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2200" dirty="0">
                <a:solidFill>
                  <a:schemeClr val="dk1"/>
                </a:solidFill>
                <a:sym typeface="Arial"/>
              </a:rPr>
              <a:t>Through VBA we can create far more sophisticated conditional logic than through Excel formulas alone. </a:t>
            </a:r>
            <a:r>
              <a:rPr lang="en-US" sz="2200" u="sng" dirty="0">
                <a:solidFill>
                  <a:schemeClr val="dk1"/>
                </a:solidFill>
                <a:sym typeface="Arial"/>
              </a:rPr>
              <a:t> </a:t>
            </a:r>
            <a:endParaRPr lang="en-US" sz="2200" u="sng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29525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90606" y="2953541"/>
            <a:ext cx="8229600" cy="87185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dirty="0"/>
              <a:t>Iteration (Looping)</a:t>
            </a:r>
            <a:endParaRPr lang="en-US" sz="41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349027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Intro to Programming Logic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Iteration: Round and Round We Go!</a:t>
            </a:r>
          </a:p>
        </p:txBody>
      </p:sp>
      <p:sp>
        <p:nvSpPr>
          <p:cNvPr id="16" name="Shape 136"/>
          <p:cNvSpPr txBox="1"/>
          <p:nvPr/>
        </p:nvSpPr>
        <p:spPr>
          <a:xfrm>
            <a:off x="304800" y="914400"/>
            <a:ext cx="8658045" cy="13416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lvl="0" indent="-342900">
              <a:buSzPct val="100000"/>
              <a:buFont typeface="Arial" charset="0"/>
              <a:buChar char="•"/>
            </a:pPr>
            <a:r>
              <a:rPr lang="en-US" sz="2200" b="1" u="sng" dirty="0">
                <a:solidFill>
                  <a:schemeClr val="dk1"/>
                </a:solidFill>
              </a:rPr>
              <a:t>Iteration</a:t>
            </a:r>
            <a:r>
              <a:rPr lang="en-US" sz="2200" b="1" dirty="0">
                <a:solidFill>
                  <a:schemeClr val="dk1"/>
                </a:solidFill>
              </a:rPr>
              <a:t> </a:t>
            </a:r>
            <a:r>
              <a:rPr lang="en-US" sz="2200" dirty="0">
                <a:solidFill>
                  <a:schemeClr val="dk1"/>
                </a:solidFill>
              </a:rPr>
              <a:t>is the concept of using loops to perform a group of tasks repeatedly for a number of times. </a:t>
            </a:r>
          </a:p>
          <a:p>
            <a:pPr marL="342900" lvl="0" indent="-342900">
              <a:buSzPct val="100000"/>
              <a:buFont typeface="Arial" charset="0"/>
              <a:buChar char="•"/>
            </a:pPr>
            <a:endParaRPr lang="en-US" sz="2200" dirty="0">
              <a:solidFill>
                <a:schemeClr val="dk1"/>
              </a:solidFill>
            </a:endParaRPr>
          </a:p>
          <a:p>
            <a:pPr marL="342900" lvl="0" indent="-342900">
              <a:buSzPct val="100000"/>
              <a:buFont typeface="Arial" charset="0"/>
              <a:buChar char="•"/>
            </a:pPr>
            <a:r>
              <a:rPr lang="en-US" sz="2200" dirty="0">
                <a:solidFill>
                  <a:schemeClr val="dk1"/>
                </a:solidFill>
              </a:rPr>
              <a:t>In almost all languages, we’ll be using </a:t>
            </a:r>
            <a:r>
              <a:rPr lang="en-US" sz="2200" u="sng" dirty="0">
                <a:solidFill>
                  <a:schemeClr val="dk1"/>
                </a:solidFill>
              </a:rPr>
              <a:t>for-loops</a:t>
            </a:r>
            <a:r>
              <a:rPr lang="en-US" sz="2200" dirty="0">
                <a:solidFill>
                  <a:schemeClr val="dk1"/>
                </a:solidFill>
              </a:rPr>
              <a:t> and </a:t>
            </a:r>
            <a:r>
              <a:rPr lang="en-US" sz="2200" u="sng" dirty="0">
                <a:solidFill>
                  <a:schemeClr val="dk1"/>
                </a:solidFill>
              </a:rPr>
              <a:t>while loops.</a:t>
            </a:r>
            <a:endParaRPr lang="en-US" sz="2200" dirty="0">
              <a:solidFill>
                <a:schemeClr val="dk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825999" y="3741654"/>
            <a:ext cx="1399506" cy="1286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755960" y="3831852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Step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1171496" y="3751114"/>
            <a:ext cx="1614932" cy="1484918"/>
            <a:chOff x="5329805" y="2905688"/>
            <a:chExt cx="1752598" cy="1441856"/>
          </a:xfrm>
        </p:grpSpPr>
        <p:sp>
          <p:nvSpPr>
            <p:cNvPr id="24" name="Rectangle 23"/>
            <p:cNvSpPr/>
            <p:nvPr/>
          </p:nvSpPr>
          <p:spPr>
            <a:xfrm>
              <a:off x="5329805" y="2905688"/>
              <a:ext cx="1752598" cy="14418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966728" y="3265378"/>
              <a:ext cx="478752" cy="627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sp>
        <p:nvSpPr>
          <p:cNvPr id="27" name="Curved Up Arrow 26"/>
          <p:cNvSpPr/>
          <p:nvPr/>
        </p:nvSpPr>
        <p:spPr>
          <a:xfrm rot="10800000">
            <a:off x="4825999" y="2675206"/>
            <a:ext cx="1399506" cy="957238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Right Arrow 28"/>
          <p:cNvSpPr/>
          <p:nvPr/>
        </p:nvSpPr>
        <p:spPr>
          <a:xfrm>
            <a:off x="2898472" y="4149576"/>
            <a:ext cx="1815482" cy="687993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urved Up Arrow 29"/>
          <p:cNvSpPr/>
          <p:nvPr/>
        </p:nvSpPr>
        <p:spPr>
          <a:xfrm>
            <a:off x="4825999" y="5137698"/>
            <a:ext cx="1399506" cy="957238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337550" y="4293517"/>
            <a:ext cx="2193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tx1"/>
                </a:solidFill>
              </a:rPr>
              <a:t>Repeat X times…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66098" y="4047296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8132601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Iteration: Round and Round We Go!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66098" y="4047296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7" name="Shape 136"/>
          <p:cNvSpPr txBox="1"/>
          <p:nvPr/>
        </p:nvSpPr>
        <p:spPr>
          <a:xfrm>
            <a:off x="141376" y="968276"/>
            <a:ext cx="8658045" cy="85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lvl="0" indent="-342900">
              <a:buSzPct val="100000"/>
              <a:buFont typeface="Arial" panose="020B0604020202020204" pitchFamily="34" charset="0"/>
              <a:buChar char="•"/>
            </a:pPr>
            <a:r>
              <a:rPr lang="en-US" sz="2200" i="1" dirty="0">
                <a:solidFill>
                  <a:schemeClr val="dk1"/>
                </a:solidFill>
              </a:rPr>
              <a:t>This code will make more sense later… but basically it’s the VBA way of </a:t>
            </a:r>
            <a:r>
              <a:rPr lang="en-US" sz="2200" b="1" i="1" u="sng" dirty="0">
                <a:solidFill>
                  <a:schemeClr val="dk1"/>
                </a:solidFill>
              </a:rPr>
              <a:t>repeating the same block multiple times</a:t>
            </a:r>
            <a:r>
              <a:rPr lang="en-US" sz="2200" i="1" dirty="0">
                <a:solidFill>
                  <a:schemeClr val="dk1"/>
                </a:solidFill>
              </a:rPr>
              <a:t>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76" y="2133600"/>
            <a:ext cx="8852615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3017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Program!</a:t>
            </a:r>
          </a:p>
        </p:txBody>
      </p:sp>
      <p:sp>
        <p:nvSpPr>
          <p:cNvPr id="6" name="Rectangle 5"/>
          <p:cNvSpPr/>
          <p:nvPr/>
        </p:nvSpPr>
        <p:spPr>
          <a:xfrm>
            <a:off x="7638797" y="1293046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879956" y="147797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7638797" y="3058377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904409" y="3221175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2 </a:t>
            </a:r>
          </a:p>
        </p:txBody>
      </p:sp>
      <p:sp>
        <p:nvSpPr>
          <p:cNvPr id="12" name="Right Arrow 11"/>
          <p:cNvSpPr/>
          <p:nvPr/>
        </p:nvSpPr>
        <p:spPr>
          <a:xfrm rot="5400000">
            <a:off x="7761601" y="2398911"/>
            <a:ext cx="617350" cy="3317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5400000">
            <a:off x="7564590" y="4167531"/>
            <a:ext cx="537866" cy="27315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96946" y="867378"/>
            <a:ext cx="6431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Steps</a:t>
            </a:r>
          </a:p>
        </p:txBody>
      </p:sp>
      <p:sp>
        <p:nvSpPr>
          <p:cNvPr id="18" name="Curved Up Arrow 17"/>
          <p:cNvSpPr/>
          <p:nvPr/>
        </p:nvSpPr>
        <p:spPr>
          <a:xfrm rot="5400000">
            <a:off x="6783917" y="3206358"/>
            <a:ext cx="615335" cy="64497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7287070" y="4744225"/>
            <a:ext cx="1663854" cy="617068"/>
            <a:chOff x="6895290" y="4662643"/>
            <a:chExt cx="2189067" cy="778133"/>
          </a:xfrm>
        </p:grpSpPr>
        <p:sp>
          <p:nvSpPr>
            <p:cNvPr id="20" name="Rectangle 19"/>
            <p:cNvSpPr/>
            <p:nvPr/>
          </p:nvSpPr>
          <p:spPr>
            <a:xfrm>
              <a:off x="6895290" y="4662643"/>
              <a:ext cx="945832" cy="7781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001569" y="4762872"/>
              <a:ext cx="806063" cy="5821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3a 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8111713" y="4662643"/>
              <a:ext cx="945832" cy="7781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278294" y="4762872"/>
              <a:ext cx="806063" cy="5821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3b </a:t>
              </a:r>
            </a:p>
          </p:txBody>
        </p:sp>
      </p:grpSp>
      <p:sp>
        <p:nvSpPr>
          <p:cNvPr id="25" name="Right Arrow 24"/>
          <p:cNvSpPr/>
          <p:nvPr/>
        </p:nvSpPr>
        <p:spPr>
          <a:xfrm rot="5400000">
            <a:off x="8103787" y="4185675"/>
            <a:ext cx="537866" cy="27315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762000"/>
            <a:ext cx="6140174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87866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90606" y="2953541"/>
            <a:ext cx="8229600" cy="87185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dirty="0"/>
              <a:t>Functions</a:t>
            </a:r>
            <a:endParaRPr lang="en-US" sz="41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7505948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Functions: For When One Block </a:t>
            </a:r>
            <a:r>
              <a:rPr lang="en-US" sz="2400" b="1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Can’t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Do it All</a:t>
            </a:r>
          </a:p>
        </p:txBody>
      </p:sp>
      <p:sp>
        <p:nvSpPr>
          <p:cNvPr id="4" name="Rectangle 3"/>
          <p:cNvSpPr/>
          <p:nvPr/>
        </p:nvSpPr>
        <p:spPr>
          <a:xfrm>
            <a:off x="455767" y="2922388"/>
            <a:ext cx="1752598" cy="144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934201" y="2894222"/>
            <a:ext cx="1752598" cy="144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615245" y="2894222"/>
            <a:ext cx="1752598" cy="144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774723" y="2894222"/>
            <a:ext cx="1752598" cy="144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11305" y="3076541"/>
            <a:ext cx="6415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70783" y="3071776"/>
            <a:ext cx="6415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30261" y="3071776"/>
            <a:ext cx="6415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9739" y="3071776"/>
            <a:ext cx="6415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Right Arrow 4"/>
          <p:cNvSpPr/>
          <p:nvPr/>
        </p:nvSpPr>
        <p:spPr>
          <a:xfrm>
            <a:off x="2034764" y="3367534"/>
            <a:ext cx="649135" cy="41433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8"/>
          <p:cNvSpPr/>
          <p:nvPr/>
        </p:nvSpPr>
        <p:spPr>
          <a:xfrm>
            <a:off x="4299189" y="3367534"/>
            <a:ext cx="649135" cy="41433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9"/>
          <p:cNvSpPr/>
          <p:nvPr/>
        </p:nvSpPr>
        <p:spPr>
          <a:xfrm>
            <a:off x="6480523" y="3367533"/>
            <a:ext cx="649135" cy="41433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hape 136"/>
          <p:cNvSpPr txBox="1"/>
          <p:nvPr/>
        </p:nvSpPr>
        <p:spPr>
          <a:xfrm>
            <a:off x="304800" y="990600"/>
            <a:ext cx="8658045" cy="13416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lvl="0" indent="-342900">
              <a:buSzPct val="100000"/>
              <a:buFont typeface="Arial" charset="0"/>
              <a:buChar char="•"/>
            </a:pPr>
            <a:r>
              <a:rPr lang="en-US" sz="2200" b="1" u="sng" dirty="0">
                <a:solidFill>
                  <a:schemeClr val="dk1"/>
                </a:solidFill>
              </a:rPr>
              <a:t>Functions</a:t>
            </a:r>
            <a:r>
              <a:rPr lang="en-US" sz="2200" b="1" dirty="0">
                <a:solidFill>
                  <a:schemeClr val="dk1"/>
                </a:solidFill>
              </a:rPr>
              <a:t> </a:t>
            </a:r>
            <a:r>
              <a:rPr lang="en-US" sz="2200" dirty="0">
                <a:solidFill>
                  <a:schemeClr val="dk1"/>
                </a:solidFill>
              </a:rPr>
              <a:t>are, in essence, a sort of “sub-processes”. They allow us to create pre-made, re-usable blocks of code which can be called on demand.</a:t>
            </a:r>
          </a:p>
          <a:p>
            <a:pPr lvl="0">
              <a:buSzPct val="100000"/>
            </a:pPr>
            <a:endParaRPr lang="en-US" sz="2200" dirty="0">
              <a:solidFill>
                <a:schemeClr val="dk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55767" y="4910883"/>
            <a:ext cx="760305" cy="6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60535" y="5010771"/>
            <a:ext cx="278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395941" y="4910883"/>
            <a:ext cx="760305" cy="6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600709" y="5010771"/>
            <a:ext cx="278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336115" y="4921066"/>
            <a:ext cx="760305" cy="6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540883" y="5020954"/>
            <a:ext cx="278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3" name="Right Arrow 4"/>
          <p:cNvSpPr/>
          <p:nvPr/>
        </p:nvSpPr>
        <p:spPr>
          <a:xfrm>
            <a:off x="1077478" y="5131319"/>
            <a:ext cx="439391" cy="270419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4"/>
          <p:cNvSpPr/>
          <p:nvPr/>
        </p:nvSpPr>
        <p:spPr>
          <a:xfrm>
            <a:off x="2034764" y="5131318"/>
            <a:ext cx="439391" cy="270419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63193" y="2538882"/>
            <a:ext cx="18373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Main Process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71003" y="5548519"/>
            <a:ext cx="20393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Sub-Processes</a:t>
            </a:r>
          </a:p>
        </p:txBody>
      </p:sp>
      <p:sp>
        <p:nvSpPr>
          <p:cNvPr id="27" name="Right Arrow 4"/>
          <p:cNvSpPr/>
          <p:nvPr/>
        </p:nvSpPr>
        <p:spPr>
          <a:xfrm rot="5400000">
            <a:off x="511351" y="4405820"/>
            <a:ext cx="649135" cy="26110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711282" y="4921066"/>
            <a:ext cx="760305" cy="6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916050" y="5020954"/>
            <a:ext cx="278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651456" y="4921066"/>
            <a:ext cx="760305" cy="6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4856224" y="5020954"/>
            <a:ext cx="278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591630" y="4931249"/>
            <a:ext cx="760305" cy="6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796398" y="5031137"/>
            <a:ext cx="278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2" name="Right Arrow 4"/>
          <p:cNvSpPr/>
          <p:nvPr/>
        </p:nvSpPr>
        <p:spPr>
          <a:xfrm>
            <a:off x="4332993" y="5141502"/>
            <a:ext cx="439391" cy="270419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ight Arrow 4"/>
          <p:cNvSpPr/>
          <p:nvPr/>
        </p:nvSpPr>
        <p:spPr>
          <a:xfrm>
            <a:off x="5290279" y="5141501"/>
            <a:ext cx="439391" cy="270419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6507289" y="4931249"/>
            <a:ext cx="760305" cy="6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6712057" y="5031137"/>
            <a:ext cx="278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6" name="Right Arrow 4"/>
          <p:cNvSpPr/>
          <p:nvPr/>
        </p:nvSpPr>
        <p:spPr>
          <a:xfrm>
            <a:off x="6205938" y="5141501"/>
            <a:ext cx="439391" cy="270419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ight Arrow 4"/>
          <p:cNvSpPr/>
          <p:nvPr/>
        </p:nvSpPr>
        <p:spPr>
          <a:xfrm rot="5400000">
            <a:off x="3739232" y="4402000"/>
            <a:ext cx="649135" cy="26110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"/>
          <p:cNvSpPr/>
          <p:nvPr/>
        </p:nvSpPr>
        <p:spPr>
          <a:xfrm rot="7654616">
            <a:off x="4260949" y="4399928"/>
            <a:ext cx="846402" cy="23686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43209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90606" y="2953541"/>
            <a:ext cx="8229600" cy="87185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dirty="0"/>
              <a:t>Putting It All Together…</a:t>
            </a:r>
            <a:endParaRPr lang="en-US" sz="41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0700815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Make a Sandwich…</a:t>
            </a:r>
          </a:p>
        </p:txBody>
      </p:sp>
      <p:pic>
        <p:nvPicPr>
          <p:cNvPr id="9" name="Picture 2" descr="https://media.giphy.com/media/l0O9xyxefblWfNWKc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33676"/>
            <a:ext cx="2735676" cy="237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04800" y="3386824"/>
            <a:ext cx="2507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Oh! I can’t wait to be eaten!</a:t>
            </a:r>
          </a:p>
        </p:txBody>
      </p:sp>
      <p:cxnSp>
        <p:nvCxnSpPr>
          <p:cNvPr id="11" name="Straight Connector 10"/>
          <p:cNvCxnSpPr>
            <a:endCxn id="3" idx="2"/>
          </p:cNvCxnSpPr>
          <p:nvPr/>
        </p:nvCxnSpPr>
        <p:spPr>
          <a:xfrm flipV="1">
            <a:off x="1190742" y="3694601"/>
            <a:ext cx="367767" cy="28217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3960938" y="1130777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1. Get Bread, Peanut Butter, and Jelly from Pantry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60937" y="1898594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2. Lay out bread on table.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960937" y="2666410"/>
            <a:ext cx="4992560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3. Open canisters of Peanut Butter and Jelly.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60937" y="3434227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4. Get spreading knife.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60937" y="4202044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5. Use spreading knife to smother peanut butter.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60936" y="4969860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6. Use spreading knife to smother jelly. 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960936" y="5727825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7. Combine bread to create sandwich.</a:t>
            </a:r>
          </a:p>
        </p:txBody>
      </p:sp>
      <p:sp>
        <p:nvSpPr>
          <p:cNvPr id="26" name="Curved Right Arrow 25"/>
          <p:cNvSpPr/>
          <p:nvPr/>
        </p:nvSpPr>
        <p:spPr>
          <a:xfrm>
            <a:off x="3513864" y="2219389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Curved Right Arrow 30"/>
          <p:cNvSpPr/>
          <p:nvPr/>
        </p:nvSpPr>
        <p:spPr>
          <a:xfrm>
            <a:off x="3506059" y="1483943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urved Right Arrow 31"/>
          <p:cNvSpPr/>
          <p:nvPr/>
        </p:nvSpPr>
        <p:spPr>
          <a:xfrm>
            <a:off x="3506060" y="3016396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urved Right Arrow 32"/>
          <p:cNvSpPr/>
          <p:nvPr/>
        </p:nvSpPr>
        <p:spPr>
          <a:xfrm>
            <a:off x="3506058" y="3770035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urved Right Arrow 33"/>
          <p:cNvSpPr/>
          <p:nvPr/>
        </p:nvSpPr>
        <p:spPr>
          <a:xfrm>
            <a:off x="3503105" y="4523675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urved Right Arrow 34"/>
          <p:cNvSpPr/>
          <p:nvPr/>
        </p:nvSpPr>
        <p:spPr>
          <a:xfrm>
            <a:off x="3503104" y="5311146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864633" y="703707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Logical Procedure</a:t>
            </a:r>
          </a:p>
        </p:txBody>
      </p:sp>
    </p:spTree>
    <p:extLst>
      <p:ext uri="{BB962C8B-B14F-4D97-AF65-F5344CB8AC3E}">
        <p14:creationId xmlns:p14="http://schemas.microsoft.com/office/powerpoint/2010/main" val="2244155756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Make a Sandwich…</a:t>
            </a:r>
          </a:p>
        </p:txBody>
      </p:sp>
      <p:pic>
        <p:nvPicPr>
          <p:cNvPr id="9" name="Picture 2" descr="https://media.giphy.com/media/l0O9xyxefblWfNWKc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33676"/>
            <a:ext cx="2735676" cy="237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04800" y="3386824"/>
            <a:ext cx="2507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Oh! I can’t wait to be eaten!</a:t>
            </a:r>
          </a:p>
        </p:txBody>
      </p:sp>
      <p:cxnSp>
        <p:nvCxnSpPr>
          <p:cNvPr id="11" name="Straight Connector 10"/>
          <p:cNvCxnSpPr>
            <a:endCxn id="3" idx="2"/>
          </p:cNvCxnSpPr>
          <p:nvPr/>
        </p:nvCxnSpPr>
        <p:spPr>
          <a:xfrm flipV="1">
            <a:off x="1190742" y="3694601"/>
            <a:ext cx="367767" cy="28217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3960938" y="1130777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1. Get Bread, Peanut Butter, and Jelly from Pantry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60937" y="1898594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2. Lay out bread on table.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960937" y="2666410"/>
            <a:ext cx="4992560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3. Open canisters of Peanut Butter and Jelly.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60937" y="3434227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4. Get spreading knife.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60937" y="4202044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5. Use spreading knife to smother peanut butter.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60936" y="4969860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6. Use spreading knife to smother jelly. 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960936" y="5727825"/>
            <a:ext cx="4992562" cy="50223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7. Combine bread to create sandwich.</a:t>
            </a:r>
          </a:p>
        </p:txBody>
      </p:sp>
      <p:sp>
        <p:nvSpPr>
          <p:cNvPr id="26" name="Curved Right Arrow 25"/>
          <p:cNvSpPr/>
          <p:nvPr/>
        </p:nvSpPr>
        <p:spPr>
          <a:xfrm>
            <a:off x="3513864" y="2219389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Curved Right Arrow 30"/>
          <p:cNvSpPr/>
          <p:nvPr/>
        </p:nvSpPr>
        <p:spPr>
          <a:xfrm>
            <a:off x="3506059" y="1483943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urved Right Arrow 31"/>
          <p:cNvSpPr/>
          <p:nvPr/>
        </p:nvSpPr>
        <p:spPr>
          <a:xfrm>
            <a:off x="3506060" y="3016396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urved Right Arrow 32"/>
          <p:cNvSpPr/>
          <p:nvPr/>
        </p:nvSpPr>
        <p:spPr>
          <a:xfrm>
            <a:off x="3506058" y="3770035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urved Right Arrow 33"/>
          <p:cNvSpPr/>
          <p:nvPr/>
        </p:nvSpPr>
        <p:spPr>
          <a:xfrm>
            <a:off x="3503105" y="4523675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urved Right Arrow 34"/>
          <p:cNvSpPr/>
          <p:nvPr/>
        </p:nvSpPr>
        <p:spPr>
          <a:xfrm>
            <a:off x="3503104" y="5311146"/>
            <a:ext cx="439269" cy="68312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864633" y="703707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Logical Procedure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3733800" y="4046220"/>
            <a:ext cx="5341620" cy="7620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3723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Make a Sandwich (Full Logic)…</a:t>
            </a:r>
          </a:p>
        </p:txBody>
      </p:sp>
      <p:sp>
        <p:nvSpPr>
          <p:cNvPr id="81" name="Shape 136"/>
          <p:cNvSpPr txBox="1"/>
          <p:nvPr/>
        </p:nvSpPr>
        <p:spPr>
          <a:xfrm>
            <a:off x="304800" y="914399"/>
            <a:ext cx="6826990" cy="28244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457200">
              <a:buSzPct val="100000"/>
              <a:buAutoNum type="arabicPeriod"/>
            </a:pPr>
            <a:r>
              <a:rPr lang="en-US" sz="1800" b="1" dirty="0">
                <a:solidFill>
                  <a:schemeClr val="dk1"/>
                </a:solidFill>
              </a:rPr>
              <a:t>Get Items</a:t>
            </a:r>
          </a:p>
          <a:p>
            <a:pPr marL="457200" lvl="0" indent="-457200">
              <a:buSzPct val="100000"/>
              <a:buAutoNum type="arabicPeriod"/>
            </a:pPr>
            <a:endParaRPr lang="en-US" sz="1800" b="1" dirty="0">
              <a:solidFill>
                <a:schemeClr val="dk1"/>
              </a:solidFill>
            </a:endParaRPr>
          </a:p>
          <a:p>
            <a:pPr marL="457200" lvl="0" indent="-457200">
              <a:buSzPct val="100000"/>
              <a:buAutoNum type="arabicPeriod"/>
            </a:pPr>
            <a:r>
              <a:rPr lang="en-US" sz="1800" b="1" u="sng" dirty="0">
                <a:solidFill>
                  <a:schemeClr val="dk1"/>
                </a:solidFill>
              </a:rPr>
              <a:t>Repeatedly</a:t>
            </a:r>
            <a:r>
              <a:rPr lang="en-US" sz="1800" b="1" dirty="0">
                <a:solidFill>
                  <a:schemeClr val="dk1"/>
                </a:solidFill>
              </a:rPr>
              <a:t> “spread the Peanut Butter”</a:t>
            </a:r>
          </a:p>
          <a:p>
            <a:pPr marL="457200" lvl="0" indent="-457200">
              <a:buSzPct val="100000"/>
              <a:buAutoNum type="arabicPeriod"/>
            </a:pPr>
            <a:endParaRPr lang="en-US" sz="1800" b="1" dirty="0">
              <a:solidFill>
                <a:schemeClr val="dk1"/>
              </a:solidFill>
            </a:endParaRPr>
          </a:p>
          <a:p>
            <a:pPr marL="457200" lvl="0" indent="-457200">
              <a:buSzPct val="100000"/>
              <a:buAutoNum type="arabicPeriod"/>
            </a:pPr>
            <a:r>
              <a:rPr lang="en-US" sz="1800" b="1" dirty="0">
                <a:solidFill>
                  <a:schemeClr val="dk1"/>
                </a:solidFill>
              </a:rPr>
              <a:t>Check if thickness </a:t>
            </a:r>
            <a:r>
              <a:rPr lang="en-US" sz="1800" b="1" u="sng" dirty="0">
                <a:solidFill>
                  <a:schemeClr val="dk1"/>
                </a:solidFill>
              </a:rPr>
              <a:t>condition</a:t>
            </a:r>
            <a:r>
              <a:rPr lang="en-US" sz="1800" b="1" dirty="0">
                <a:solidFill>
                  <a:schemeClr val="dk1"/>
                </a:solidFill>
              </a:rPr>
              <a:t> met.</a:t>
            </a:r>
          </a:p>
          <a:p>
            <a:pPr marL="457200" lvl="0" indent="-457200">
              <a:buSzPct val="100000"/>
              <a:buAutoNum type="arabicPeriod"/>
            </a:pPr>
            <a:endParaRPr lang="en-US" sz="1800" b="1" dirty="0">
              <a:solidFill>
                <a:schemeClr val="dk1"/>
              </a:solidFill>
            </a:endParaRPr>
          </a:p>
          <a:p>
            <a:pPr lvl="0" defTabSz="457200">
              <a:buSzPct val="100000"/>
            </a:pPr>
            <a:r>
              <a:rPr lang="en-US" sz="1800" b="1" dirty="0">
                <a:solidFill>
                  <a:schemeClr val="dk1"/>
                </a:solidFill>
              </a:rPr>
              <a:t>3a. If thickness condition is met run stop </a:t>
            </a:r>
            <a:r>
              <a:rPr lang="en-US" sz="1800" b="1" u="sng" dirty="0">
                <a:solidFill>
                  <a:schemeClr val="dk1"/>
                </a:solidFill>
              </a:rPr>
              <a:t>function</a:t>
            </a:r>
            <a:r>
              <a:rPr lang="en-US" sz="1800" b="1" dirty="0">
                <a:solidFill>
                  <a:schemeClr val="dk1"/>
                </a:solidFill>
              </a:rPr>
              <a:t>.</a:t>
            </a:r>
          </a:p>
          <a:p>
            <a:pPr lvl="0" defTabSz="457200">
              <a:buSzPct val="100000"/>
            </a:pPr>
            <a:r>
              <a:rPr lang="en-US" sz="1800" b="1" dirty="0">
                <a:solidFill>
                  <a:schemeClr val="dk1"/>
                </a:solidFill>
              </a:rPr>
              <a:t>	</a:t>
            </a:r>
          </a:p>
          <a:p>
            <a:pPr lvl="0" defTabSz="457200">
              <a:buSzPct val="100000"/>
            </a:pPr>
            <a:r>
              <a:rPr lang="en-US" sz="1800" b="1" dirty="0">
                <a:solidFill>
                  <a:schemeClr val="dk1"/>
                </a:solidFill>
              </a:rPr>
              <a:t>3b. If thickness condition is </a:t>
            </a:r>
            <a:r>
              <a:rPr lang="en-US" sz="1800" b="1" i="1" dirty="0">
                <a:solidFill>
                  <a:schemeClr val="dk1"/>
                </a:solidFill>
              </a:rPr>
              <a:t>not</a:t>
            </a:r>
            <a:r>
              <a:rPr lang="en-US" sz="1800" b="1" dirty="0">
                <a:solidFill>
                  <a:schemeClr val="dk1"/>
                </a:solidFill>
              </a:rPr>
              <a:t> met then spread more.</a:t>
            </a:r>
          </a:p>
        </p:txBody>
      </p:sp>
      <p:pic>
        <p:nvPicPr>
          <p:cNvPr id="1028" name="Picture 4" descr="http://cdn-maf3.heartyhosting.com/sites/muscleandfitness.com/files/styles/full_node_image_1090x614/public/peanut_butter.jpg?itok=qlhxPb-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9913" y="3835405"/>
            <a:ext cx="2996213" cy="199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Rectangle 83"/>
          <p:cNvSpPr/>
          <p:nvPr/>
        </p:nvSpPr>
        <p:spPr>
          <a:xfrm>
            <a:off x="7131790" y="1694695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7372949" y="1879619"/>
            <a:ext cx="356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6" name="Rectangle 85"/>
          <p:cNvSpPr/>
          <p:nvPr/>
        </p:nvSpPr>
        <p:spPr>
          <a:xfrm>
            <a:off x="7131790" y="3460026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7397402" y="3622824"/>
            <a:ext cx="441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2 </a:t>
            </a:r>
          </a:p>
        </p:txBody>
      </p:sp>
      <p:sp>
        <p:nvSpPr>
          <p:cNvPr id="88" name="Right Arrow 11"/>
          <p:cNvSpPr/>
          <p:nvPr/>
        </p:nvSpPr>
        <p:spPr>
          <a:xfrm rot="5400000">
            <a:off x="7254594" y="2800560"/>
            <a:ext cx="617350" cy="3317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ight Arrow 12"/>
          <p:cNvSpPr/>
          <p:nvPr/>
        </p:nvSpPr>
        <p:spPr>
          <a:xfrm rot="5400000">
            <a:off x="7057583" y="4569180"/>
            <a:ext cx="537866" cy="27315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Curved Up Arrow 17"/>
          <p:cNvSpPr/>
          <p:nvPr/>
        </p:nvSpPr>
        <p:spPr>
          <a:xfrm rot="5400000">
            <a:off x="6276910" y="3608007"/>
            <a:ext cx="615335" cy="64497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6780063" y="5145874"/>
            <a:ext cx="718903" cy="6170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6860843" y="5225357"/>
            <a:ext cx="612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3a </a:t>
            </a:r>
          </a:p>
        </p:txBody>
      </p:sp>
      <p:sp>
        <p:nvSpPr>
          <p:cNvPr id="93" name="Rectangle 92"/>
          <p:cNvSpPr/>
          <p:nvPr/>
        </p:nvSpPr>
        <p:spPr>
          <a:xfrm>
            <a:off x="7704635" y="5145874"/>
            <a:ext cx="718903" cy="6170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/>
          <p:cNvSpPr txBox="1"/>
          <p:nvPr/>
        </p:nvSpPr>
        <p:spPr>
          <a:xfrm>
            <a:off x="7831249" y="5225357"/>
            <a:ext cx="612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3b </a:t>
            </a:r>
          </a:p>
        </p:txBody>
      </p:sp>
      <p:sp>
        <p:nvSpPr>
          <p:cNvPr id="95" name="Right Arrow 24"/>
          <p:cNvSpPr/>
          <p:nvPr/>
        </p:nvSpPr>
        <p:spPr>
          <a:xfrm rot="5400000">
            <a:off x="7596780" y="4587324"/>
            <a:ext cx="537866" cy="27315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95"/>
          <p:cNvGrpSpPr/>
          <p:nvPr/>
        </p:nvGrpSpPr>
        <p:grpSpPr>
          <a:xfrm>
            <a:off x="6163542" y="5551054"/>
            <a:ext cx="377902" cy="324371"/>
            <a:chOff x="4417705" y="4823708"/>
            <a:chExt cx="377902" cy="324371"/>
          </a:xfrm>
        </p:grpSpPr>
        <p:sp>
          <p:nvSpPr>
            <p:cNvPr id="97" name="Rectangle 96"/>
            <p:cNvSpPr/>
            <p:nvPr/>
          </p:nvSpPr>
          <p:spPr>
            <a:xfrm>
              <a:off x="4417705" y="4823708"/>
              <a:ext cx="377902" cy="32437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4417705" y="4823708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6163542" y="5145874"/>
            <a:ext cx="377902" cy="324371"/>
            <a:chOff x="4417705" y="4823708"/>
            <a:chExt cx="377902" cy="324371"/>
          </a:xfrm>
        </p:grpSpPr>
        <p:sp>
          <p:nvSpPr>
            <p:cNvPr id="100" name="Rectangle 99"/>
            <p:cNvSpPr/>
            <p:nvPr/>
          </p:nvSpPr>
          <p:spPr>
            <a:xfrm>
              <a:off x="4417705" y="4823708"/>
              <a:ext cx="377902" cy="32437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4417705" y="4823708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 </a:t>
              </a: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8629207" y="5555219"/>
            <a:ext cx="377902" cy="324371"/>
            <a:chOff x="4417705" y="4823708"/>
            <a:chExt cx="377902" cy="324371"/>
          </a:xfrm>
        </p:grpSpPr>
        <p:sp>
          <p:nvSpPr>
            <p:cNvPr id="103" name="Rectangle 102"/>
            <p:cNvSpPr/>
            <p:nvPr/>
          </p:nvSpPr>
          <p:spPr>
            <a:xfrm>
              <a:off x="4417705" y="4823708"/>
              <a:ext cx="377902" cy="32437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417705" y="4823708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8629207" y="5150039"/>
            <a:ext cx="377902" cy="324371"/>
            <a:chOff x="4417705" y="4823708"/>
            <a:chExt cx="377902" cy="324371"/>
          </a:xfrm>
        </p:grpSpPr>
        <p:sp>
          <p:nvSpPr>
            <p:cNvPr id="106" name="Rectangle 105"/>
            <p:cNvSpPr/>
            <p:nvPr/>
          </p:nvSpPr>
          <p:spPr>
            <a:xfrm>
              <a:off x="4417705" y="4823708"/>
              <a:ext cx="377902" cy="32437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4417705" y="4823708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 </a:t>
              </a:r>
            </a:p>
          </p:txBody>
        </p:sp>
      </p:grpSp>
      <p:sp>
        <p:nvSpPr>
          <p:cNvPr id="108" name="Right Arrow 12"/>
          <p:cNvSpPr/>
          <p:nvPr/>
        </p:nvSpPr>
        <p:spPr>
          <a:xfrm rot="10800000">
            <a:off x="6473304" y="5217506"/>
            <a:ext cx="374900" cy="18110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ight Arrow 12"/>
          <p:cNvSpPr/>
          <p:nvPr/>
        </p:nvSpPr>
        <p:spPr>
          <a:xfrm>
            <a:off x="8323463" y="5225357"/>
            <a:ext cx="374900" cy="18110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ight Arrow 12"/>
          <p:cNvSpPr/>
          <p:nvPr/>
        </p:nvSpPr>
        <p:spPr>
          <a:xfrm rot="5400000">
            <a:off x="6306466" y="5429906"/>
            <a:ext cx="244879" cy="15662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ight Arrow 12"/>
          <p:cNvSpPr/>
          <p:nvPr/>
        </p:nvSpPr>
        <p:spPr>
          <a:xfrm rot="5400000">
            <a:off x="8795737" y="5413805"/>
            <a:ext cx="244879" cy="15662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228123" y="1351664"/>
            <a:ext cx="779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155394152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Make a Sandwich (In Code)…</a:t>
            </a:r>
          </a:p>
        </p:txBody>
      </p:sp>
      <p:sp>
        <p:nvSpPr>
          <p:cNvPr id="42" name="Rectangle 41"/>
          <p:cNvSpPr/>
          <p:nvPr/>
        </p:nvSpPr>
        <p:spPr>
          <a:xfrm>
            <a:off x="7131790" y="1694695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7372949" y="1879619"/>
            <a:ext cx="356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31790" y="3460026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397402" y="3622824"/>
            <a:ext cx="441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2 </a:t>
            </a:r>
          </a:p>
        </p:txBody>
      </p:sp>
      <p:sp>
        <p:nvSpPr>
          <p:cNvPr id="46" name="Right Arrow 11"/>
          <p:cNvSpPr/>
          <p:nvPr/>
        </p:nvSpPr>
        <p:spPr>
          <a:xfrm rot="5400000">
            <a:off x="7254594" y="2800560"/>
            <a:ext cx="617350" cy="3317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ight Arrow 12"/>
          <p:cNvSpPr/>
          <p:nvPr/>
        </p:nvSpPr>
        <p:spPr>
          <a:xfrm rot="5400000">
            <a:off x="7057583" y="4569180"/>
            <a:ext cx="537866" cy="27315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urved Up Arrow 17"/>
          <p:cNvSpPr/>
          <p:nvPr/>
        </p:nvSpPr>
        <p:spPr>
          <a:xfrm rot="5400000">
            <a:off x="6276910" y="3608007"/>
            <a:ext cx="615335" cy="64497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780063" y="5145874"/>
            <a:ext cx="718903" cy="6170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6860843" y="5225357"/>
            <a:ext cx="612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3a </a:t>
            </a:r>
          </a:p>
        </p:txBody>
      </p:sp>
      <p:sp>
        <p:nvSpPr>
          <p:cNvPr id="51" name="Rectangle 50"/>
          <p:cNvSpPr/>
          <p:nvPr/>
        </p:nvSpPr>
        <p:spPr>
          <a:xfrm>
            <a:off x="7704635" y="5145874"/>
            <a:ext cx="718903" cy="6170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7831249" y="5225357"/>
            <a:ext cx="612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3b </a:t>
            </a:r>
          </a:p>
        </p:txBody>
      </p:sp>
      <p:sp>
        <p:nvSpPr>
          <p:cNvPr id="53" name="Right Arrow 24"/>
          <p:cNvSpPr/>
          <p:nvPr/>
        </p:nvSpPr>
        <p:spPr>
          <a:xfrm rot="5400000">
            <a:off x="7596780" y="4587324"/>
            <a:ext cx="537866" cy="27315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/>
          <p:cNvGrpSpPr/>
          <p:nvPr/>
        </p:nvGrpSpPr>
        <p:grpSpPr>
          <a:xfrm>
            <a:off x="6163542" y="5551054"/>
            <a:ext cx="377902" cy="324371"/>
            <a:chOff x="4417705" y="4823708"/>
            <a:chExt cx="377902" cy="324371"/>
          </a:xfrm>
        </p:grpSpPr>
        <p:sp>
          <p:nvSpPr>
            <p:cNvPr id="55" name="Rectangle 54"/>
            <p:cNvSpPr/>
            <p:nvPr/>
          </p:nvSpPr>
          <p:spPr>
            <a:xfrm>
              <a:off x="4417705" y="4823708"/>
              <a:ext cx="377902" cy="32437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417705" y="4823708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163542" y="5145874"/>
            <a:ext cx="377902" cy="324371"/>
            <a:chOff x="4417705" y="4823708"/>
            <a:chExt cx="377902" cy="324371"/>
          </a:xfrm>
        </p:grpSpPr>
        <p:sp>
          <p:nvSpPr>
            <p:cNvPr id="58" name="Rectangle 57"/>
            <p:cNvSpPr/>
            <p:nvPr/>
          </p:nvSpPr>
          <p:spPr>
            <a:xfrm>
              <a:off x="4417705" y="4823708"/>
              <a:ext cx="377902" cy="32437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417705" y="4823708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 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629207" y="5555219"/>
            <a:ext cx="377902" cy="324371"/>
            <a:chOff x="4417705" y="4823708"/>
            <a:chExt cx="377902" cy="324371"/>
          </a:xfrm>
        </p:grpSpPr>
        <p:sp>
          <p:nvSpPr>
            <p:cNvPr id="61" name="Rectangle 60"/>
            <p:cNvSpPr/>
            <p:nvPr/>
          </p:nvSpPr>
          <p:spPr>
            <a:xfrm>
              <a:off x="4417705" y="4823708"/>
              <a:ext cx="377902" cy="32437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417705" y="4823708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8629207" y="5150039"/>
            <a:ext cx="377902" cy="324371"/>
            <a:chOff x="4417705" y="4823708"/>
            <a:chExt cx="377902" cy="324371"/>
          </a:xfrm>
        </p:grpSpPr>
        <p:sp>
          <p:nvSpPr>
            <p:cNvPr id="64" name="Rectangle 63"/>
            <p:cNvSpPr/>
            <p:nvPr/>
          </p:nvSpPr>
          <p:spPr>
            <a:xfrm>
              <a:off x="4417705" y="4823708"/>
              <a:ext cx="377902" cy="32437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417705" y="4823708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 </a:t>
              </a:r>
            </a:p>
          </p:txBody>
        </p:sp>
      </p:grpSp>
      <p:sp>
        <p:nvSpPr>
          <p:cNvPr id="66" name="Right Arrow 12"/>
          <p:cNvSpPr/>
          <p:nvPr/>
        </p:nvSpPr>
        <p:spPr>
          <a:xfrm rot="10800000">
            <a:off x="6473304" y="5217506"/>
            <a:ext cx="374900" cy="18110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ight Arrow 12"/>
          <p:cNvSpPr/>
          <p:nvPr/>
        </p:nvSpPr>
        <p:spPr>
          <a:xfrm>
            <a:off x="8323463" y="5225357"/>
            <a:ext cx="374900" cy="18110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12"/>
          <p:cNvSpPr/>
          <p:nvPr/>
        </p:nvSpPr>
        <p:spPr>
          <a:xfrm rot="5400000">
            <a:off x="6306466" y="5429906"/>
            <a:ext cx="244879" cy="15662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ight Arrow 12"/>
          <p:cNvSpPr/>
          <p:nvPr/>
        </p:nvSpPr>
        <p:spPr>
          <a:xfrm rot="5400000">
            <a:off x="8795737" y="5413805"/>
            <a:ext cx="244879" cy="15662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7228123" y="1351664"/>
            <a:ext cx="779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Steps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9762"/>
          <a:stretch/>
        </p:blipFill>
        <p:spPr>
          <a:xfrm>
            <a:off x="358183" y="762000"/>
            <a:ext cx="5464358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14261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409640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Big Picture!</a:t>
            </a:r>
          </a:p>
        </p:txBody>
      </p:sp>
      <p:pic>
        <p:nvPicPr>
          <p:cNvPr id="2050" name="Picture 2" descr="http://b.fastcompany.net/multisite_files/fastcompany/imagecache/1280/poster/2014/12/3040223-poster-p-1-192-lego-when-it-clicks-it-click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5" y="809416"/>
            <a:ext cx="8823767" cy="4963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hape 136"/>
          <p:cNvSpPr txBox="1"/>
          <p:nvPr/>
        </p:nvSpPr>
        <p:spPr>
          <a:xfrm>
            <a:off x="304800" y="5893625"/>
            <a:ext cx="8658045" cy="52086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100000"/>
            </a:pPr>
            <a:r>
              <a:rPr lang="en-US" sz="2200" b="1" u="sng" dirty="0">
                <a:solidFill>
                  <a:schemeClr val="dk1"/>
                </a:solidFill>
              </a:rPr>
              <a:t>Coding = Building Blocks and Putting them Together</a:t>
            </a:r>
            <a:endParaRPr lang="en-US" sz="2200" u="sng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491388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Let’s Get Coding!</a:t>
            </a:r>
          </a:p>
        </p:txBody>
      </p:sp>
    </p:spTree>
    <p:extLst>
      <p:ext uri="{BB962C8B-B14F-4D97-AF65-F5344CB8AC3E}">
        <p14:creationId xmlns:p14="http://schemas.microsoft.com/office/powerpoint/2010/main" val="3069008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762000"/>
            <a:ext cx="5791199" cy="4771277"/>
          </a:xfrm>
          <a:prstGeom prst="rect">
            <a:avLst/>
          </a:prstGeom>
        </p:spPr>
      </p:pic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But First… Let’s Add Developer Tools!</a:t>
            </a:r>
          </a:p>
        </p:txBody>
      </p:sp>
      <p:sp>
        <p:nvSpPr>
          <p:cNvPr id="5" name="Shape 136"/>
          <p:cNvSpPr txBox="1"/>
          <p:nvPr/>
        </p:nvSpPr>
        <p:spPr>
          <a:xfrm>
            <a:off x="285750" y="5586898"/>
            <a:ext cx="8705850" cy="7124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100000"/>
            </a:pPr>
            <a:r>
              <a:rPr lang="en-US" sz="2200" dirty="0">
                <a:solidFill>
                  <a:schemeClr val="dk1"/>
                </a:solidFill>
              </a:rPr>
              <a:t>On a Windows machine, visit </a:t>
            </a:r>
            <a:r>
              <a:rPr lang="en-US" sz="2200" b="1" dirty="0">
                <a:solidFill>
                  <a:schemeClr val="dk1"/>
                </a:solidFill>
              </a:rPr>
              <a:t>File -&gt; Excel Options</a:t>
            </a:r>
            <a:r>
              <a:rPr lang="en-US" sz="2200" dirty="0">
                <a:solidFill>
                  <a:schemeClr val="dk1"/>
                </a:solidFill>
              </a:rPr>
              <a:t>. </a:t>
            </a:r>
          </a:p>
          <a:p>
            <a:pPr lvl="0" algn="ctr">
              <a:buSzPct val="100000"/>
            </a:pPr>
            <a:r>
              <a:rPr lang="en-US" sz="2200" dirty="0">
                <a:solidFill>
                  <a:schemeClr val="dk1"/>
                </a:solidFill>
              </a:rPr>
              <a:t>Then navigate to </a:t>
            </a:r>
            <a:r>
              <a:rPr lang="en-US" sz="2200" b="1" dirty="0">
                <a:solidFill>
                  <a:schemeClr val="dk1"/>
                </a:solidFill>
              </a:rPr>
              <a:t>Customize Ribbon</a:t>
            </a:r>
            <a:r>
              <a:rPr lang="en-US" sz="2200" dirty="0">
                <a:solidFill>
                  <a:schemeClr val="dk1"/>
                </a:solidFill>
              </a:rPr>
              <a:t> to enable the </a:t>
            </a:r>
            <a:r>
              <a:rPr lang="en-US" sz="2200" b="1" dirty="0">
                <a:solidFill>
                  <a:schemeClr val="dk1"/>
                </a:solidFill>
              </a:rPr>
              <a:t>Developer</a:t>
            </a:r>
            <a:r>
              <a:rPr lang="en-US" sz="2200" dirty="0">
                <a:solidFill>
                  <a:schemeClr val="dk1"/>
                </a:solidFill>
              </a:rPr>
              <a:t> tab. </a:t>
            </a:r>
          </a:p>
        </p:txBody>
      </p:sp>
    </p:spTree>
    <p:extLst>
      <p:ext uri="{BB962C8B-B14F-4D97-AF65-F5344CB8AC3E}">
        <p14:creationId xmlns:p14="http://schemas.microsoft.com/office/powerpoint/2010/main" val="2329126063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But First… Let’s Add Developer Tools!</a:t>
            </a:r>
          </a:p>
        </p:txBody>
      </p:sp>
      <p:sp>
        <p:nvSpPr>
          <p:cNvPr id="5" name="Shape 136"/>
          <p:cNvSpPr txBox="1"/>
          <p:nvPr/>
        </p:nvSpPr>
        <p:spPr>
          <a:xfrm>
            <a:off x="285750" y="5586898"/>
            <a:ext cx="8705850" cy="7124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100000"/>
            </a:pPr>
            <a:r>
              <a:rPr lang="en-US" sz="2200" dirty="0">
                <a:solidFill>
                  <a:schemeClr val="dk1"/>
                </a:solidFill>
              </a:rPr>
              <a:t>On a Mac machine, visit </a:t>
            </a:r>
            <a:r>
              <a:rPr lang="en-US" sz="2200" b="1" dirty="0">
                <a:solidFill>
                  <a:schemeClr val="dk1"/>
                </a:solidFill>
              </a:rPr>
              <a:t>Excel -&gt; Preferences</a:t>
            </a:r>
            <a:r>
              <a:rPr lang="en-US" sz="2200" dirty="0">
                <a:solidFill>
                  <a:schemeClr val="dk1"/>
                </a:solidFill>
              </a:rPr>
              <a:t>. </a:t>
            </a:r>
          </a:p>
          <a:p>
            <a:pPr lvl="0" algn="ctr">
              <a:buSzPct val="100000"/>
            </a:pPr>
            <a:r>
              <a:rPr lang="en-US" sz="2200" dirty="0">
                <a:solidFill>
                  <a:schemeClr val="dk1"/>
                </a:solidFill>
              </a:rPr>
              <a:t>Then navigate to </a:t>
            </a:r>
            <a:r>
              <a:rPr lang="en-US" sz="2200" b="1" dirty="0">
                <a:solidFill>
                  <a:schemeClr val="dk1"/>
                </a:solidFill>
              </a:rPr>
              <a:t>Ribbon and Toolbar </a:t>
            </a:r>
            <a:r>
              <a:rPr lang="en-US" sz="2200" dirty="0">
                <a:solidFill>
                  <a:schemeClr val="dk1"/>
                </a:solidFill>
              </a:rPr>
              <a:t>to enable the </a:t>
            </a:r>
            <a:r>
              <a:rPr lang="en-US" sz="2200" b="1" dirty="0">
                <a:solidFill>
                  <a:schemeClr val="dk1"/>
                </a:solidFill>
              </a:rPr>
              <a:t>Developer</a:t>
            </a:r>
            <a:r>
              <a:rPr lang="en-US" sz="2200" dirty="0">
                <a:solidFill>
                  <a:schemeClr val="dk1"/>
                </a:solidFill>
              </a:rPr>
              <a:t> tab.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75" y="762000"/>
            <a:ext cx="5181600" cy="485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42293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123282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304800" y="1173707"/>
            <a:ext cx="8534398" cy="272955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a Computer Thinks (Procedurally)</a:t>
            </a:r>
          </a:p>
        </p:txBody>
      </p:sp>
      <p:sp>
        <p:nvSpPr>
          <p:cNvPr id="137" name="Shape 137"/>
          <p:cNvSpPr/>
          <p:nvPr/>
        </p:nvSpPr>
        <p:spPr>
          <a:xfrm>
            <a:off x="284017" y="4858941"/>
            <a:ext cx="8555181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Every problem in software development begins with a complex and abstract real-world need.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0365" y="2142452"/>
            <a:ext cx="7086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Complex Real-World Problem</a:t>
            </a:r>
          </a:p>
        </p:txBody>
      </p:sp>
    </p:spTree>
    <p:extLst>
      <p:ext uri="{BB962C8B-B14F-4D97-AF65-F5344CB8AC3E}">
        <p14:creationId xmlns:p14="http://schemas.microsoft.com/office/powerpoint/2010/main" val="203796265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304800" y="1445173"/>
            <a:ext cx="8534398" cy="272955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a Computer Thinks (Procedurally)</a:t>
            </a:r>
          </a:p>
        </p:txBody>
      </p:sp>
      <p:sp>
        <p:nvSpPr>
          <p:cNvPr id="2" name="Rectangle 1"/>
          <p:cNvSpPr/>
          <p:nvPr/>
        </p:nvSpPr>
        <p:spPr>
          <a:xfrm>
            <a:off x="455767" y="2364803"/>
            <a:ext cx="1752598" cy="144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934201" y="2336637"/>
            <a:ext cx="1752598" cy="144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615245" y="2336637"/>
            <a:ext cx="1752598" cy="144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774723" y="2336637"/>
            <a:ext cx="1752598" cy="144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11305" y="2518956"/>
            <a:ext cx="6415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70783" y="2514191"/>
            <a:ext cx="6415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30261" y="2514191"/>
            <a:ext cx="6415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9739" y="2514191"/>
            <a:ext cx="6415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0240" y="1813417"/>
            <a:ext cx="92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Step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029718" y="1803887"/>
            <a:ext cx="92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Step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189196" y="1803887"/>
            <a:ext cx="92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Step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48674" y="1803887"/>
            <a:ext cx="92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Step</a:t>
            </a:r>
          </a:p>
        </p:txBody>
      </p:sp>
      <p:sp>
        <p:nvSpPr>
          <p:cNvPr id="24" name="Shape 137"/>
          <p:cNvSpPr/>
          <p:nvPr/>
        </p:nvSpPr>
        <p:spPr>
          <a:xfrm>
            <a:off x="304800" y="4423113"/>
            <a:ext cx="8555181" cy="11710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order for a computer to handle </a:t>
            </a:r>
            <a:r>
              <a:rPr lang="en-US" sz="2400" b="1" i="1" dirty="0">
                <a:solidFill>
                  <a:schemeClr val="dk1"/>
                </a:solidFill>
              </a:rPr>
              <a:t>things, </a:t>
            </a:r>
            <a:r>
              <a:rPr lang="en-US" sz="2400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“real-world” problem needs to be broken into a set </a:t>
            </a:r>
            <a:r>
              <a:rPr lang="en-US" sz="2400" b="1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procedural steps</a:t>
            </a:r>
            <a:r>
              <a:rPr lang="en-US" sz="2400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5" name="Right Arrow 4"/>
          <p:cNvSpPr/>
          <p:nvPr/>
        </p:nvSpPr>
        <p:spPr>
          <a:xfrm>
            <a:off x="2034764" y="2809949"/>
            <a:ext cx="649135" cy="41433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4299189" y="2809949"/>
            <a:ext cx="649135" cy="41433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6480523" y="2809948"/>
            <a:ext cx="649135" cy="41433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62269" y="903082"/>
            <a:ext cx="70864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Complex Real-World Problem</a:t>
            </a:r>
          </a:p>
        </p:txBody>
      </p:sp>
    </p:spTree>
    <p:extLst>
      <p:ext uri="{BB962C8B-B14F-4D97-AF65-F5344CB8AC3E}">
        <p14:creationId xmlns:p14="http://schemas.microsoft.com/office/powerpoint/2010/main" val="2648694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Code is Written (Procedurally)</a:t>
            </a:r>
          </a:p>
        </p:txBody>
      </p:sp>
      <p:sp>
        <p:nvSpPr>
          <p:cNvPr id="10" name="Rectangle 9"/>
          <p:cNvSpPr/>
          <p:nvPr/>
        </p:nvSpPr>
        <p:spPr>
          <a:xfrm>
            <a:off x="7562852" y="1092180"/>
            <a:ext cx="1240951" cy="1020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919472" y="1187144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562852" y="2410002"/>
            <a:ext cx="1240951" cy="1020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919472" y="2504966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562852" y="3727824"/>
            <a:ext cx="1240951" cy="1020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7919472" y="3822788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551267" y="5045646"/>
            <a:ext cx="1240951" cy="1020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907887" y="5140610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0" name="Right Arrow 29"/>
          <p:cNvSpPr/>
          <p:nvPr/>
        </p:nvSpPr>
        <p:spPr>
          <a:xfrm rot="5400000">
            <a:off x="7981998" y="2128775"/>
            <a:ext cx="391860" cy="27479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/>
          <p:cNvSpPr/>
          <p:nvPr/>
        </p:nvSpPr>
        <p:spPr>
          <a:xfrm rot="5400000">
            <a:off x="7975811" y="3417037"/>
            <a:ext cx="391860" cy="27479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 rot="5400000">
            <a:off x="7987396" y="4784740"/>
            <a:ext cx="391860" cy="27479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7857326" y="779749"/>
            <a:ext cx="6431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Steps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04800" y="779748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Code (Python)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42" y="1179534"/>
            <a:ext cx="5010857" cy="517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04843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Procedures Aren’t Enough</a:t>
            </a:r>
            <a:r>
              <a:rPr lang="is-I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lang="en-US"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67559" y="752886"/>
            <a:ext cx="6431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Steps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667272" y="1047705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939082" y="1120085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667272" y="2052127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939081" y="2126025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667272" y="3056549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939081" y="3130447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67272" y="4098667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939081" y="4172566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667272" y="5140785"/>
            <a:ext cx="945832" cy="778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4939081" y="5214684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492" y="4076515"/>
            <a:ext cx="820687" cy="82068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491" y="2955880"/>
            <a:ext cx="820687" cy="820687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491" y="1892487"/>
            <a:ext cx="820687" cy="8206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7496" y="1984990"/>
            <a:ext cx="938103" cy="89588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2105" y="3018749"/>
            <a:ext cx="938103" cy="8958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4913" y="5094466"/>
            <a:ext cx="870769" cy="870769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492" y="5139908"/>
            <a:ext cx="820687" cy="82068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6"/>
          <a:srcRect r="23369"/>
          <a:stretch/>
        </p:blipFill>
        <p:spPr>
          <a:xfrm>
            <a:off x="5812117" y="4078117"/>
            <a:ext cx="1097280" cy="74078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57200" y="739928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(Python)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75" y="1047892"/>
            <a:ext cx="3988905" cy="531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74185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8381999" cy="6538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Fundamental Building Blocks</a:t>
            </a:r>
          </a:p>
        </p:txBody>
      </p:sp>
      <p:sp>
        <p:nvSpPr>
          <p:cNvPr id="16" name="Shape 136"/>
          <p:cNvSpPr txBox="1"/>
          <p:nvPr/>
        </p:nvSpPr>
        <p:spPr>
          <a:xfrm>
            <a:off x="266700" y="914400"/>
            <a:ext cx="8686800" cy="409342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000" b="1" i="1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Common structures in nearly all languages: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spcBef>
                <a:spcPts val="0"/>
              </a:spcBef>
              <a:buSzPct val="100000"/>
              <a:buFont typeface="+mj-lt"/>
              <a:buAutoNum type="arabicPeriod"/>
            </a:pPr>
            <a:r>
              <a:rPr lang="en-US" sz="3000" b="1" dirty="0">
                <a:solidFill>
                  <a:schemeClr val="dk1"/>
                </a:solidFill>
              </a:rPr>
              <a:t>Variables / Arrays</a:t>
            </a:r>
          </a:p>
          <a:p>
            <a:pPr marL="457200" marR="0" lvl="0" indent="-457200" algn="l" rtl="0">
              <a:spcBef>
                <a:spcPts val="0"/>
              </a:spcBef>
              <a:buSzPct val="100000"/>
              <a:buFont typeface="+mj-lt"/>
              <a:buAutoNum type="arabicPeriod"/>
            </a:pPr>
            <a:endParaRPr lang="en-US" sz="3000" b="1" dirty="0">
              <a:solidFill>
                <a:schemeClr val="dk1"/>
              </a:solidFill>
              <a:sym typeface="Arial"/>
            </a:endParaRPr>
          </a:p>
          <a:p>
            <a:pPr marL="457200" marR="0" lvl="0" indent="-457200" algn="l" rtl="0">
              <a:spcBef>
                <a:spcPts val="0"/>
              </a:spcBef>
              <a:buSzPct val="100000"/>
              <a:buFont typeface="+mj-lt"/>
              <a:buAutoNum type="arabicPeriod"/>
            </a:pPr>
            <a:r>
              <a:rPr lang="en-US" sz="3000" b="1" dirty="0">
                <a:solidFill>
                  <a:schemeClr val="dk1"/>
                </a:solidFill>
                <a:sym typeface="Arial"/>
              </a:rPr>
              <a:t>Conditionals</a:t>
            </a:r>
          </a:p>
          <a:p>
            <a:pPr marL="457200" marR="0" lvl="0" indent="-457200" algn="l" rtl="0">
              <a:spcBef>
                <a:spcPts val="0"/>
              </a:spcBef>
              <a:buSzPct val="100000"/>
              <a:buFont typeface="+mj-lt"/>
              <a:buAutoNum type="arabicPeriod"/>
            </a:pPr>
            <a:endParaRPr lang="en-US" sz="3000" b="1" dirty="0">
              <a:solidFill>
                <a:schemeClr val="dk1"/>
              </a:solidFill>
            </a:endParaRPr>
          </a:p>
          <a:p>
            <a:pPr marL="457200" marR="0" lvl="0" indent="-457200" algn="l" rtl="0">
              <a:spcBef>
                <a:spcPts val="0"/>
              </a:spcBef>
              <a:buSzPct val="100000"/>
              <a:buFont typeface="+mj-lt"/>
              <a:buAutoNum type="arabicPeriod"/>
            </a:pPr>
            <a:r>
              <a:rPr lang="en-US" sz="3000" b="1" dirty="0">
                <a:solidFill>
                  <a:schemeClr val="dk1"/>
                </a:solidFill>
              </a:rPr>
              <a:t>Iterations</a:t>
            </a:r>
          </a:p>
          <a:p>
            <a:pPr marL="457200" marR="0" lvl="0" indent="-457200" algn="l" rtl="0">
              <a:spcBef>
                <a:spcPts val="0"/>
              </a:spcBef>
              <a:buSzPct val="100000"/>
              <a:buFont typeface="+mj-lt"/>
              <a:buAutoNum type="arabicPeriod"/>
            </a:pPr>
            <a:endParaRPr lang="en-US" sz="3000" b="1" dirty="0">
              <a:solidFill>
                <a:schemeClr val="dk1"/>
              </a:solidFill>
            </a:endParaRPr>
          </a:p>
          <a:p>
            <a:pPr marL="457200" marR="0" lvl="0" indent="-457200" algn="l" rtl="0">
              <a:spcBef>
                <a:spcPts val="0"/>
              </a:spcBef>
              <a:buSzPct val="100000"/>
              <a:buFont typeface="+mj-lt"/>
              <a:buAutoNum type="arabicPeriod"/>
            </a:pPr>
            <a:r>
              <a:rPr lang="en-US" sz="3000" b="1" dirty="0">
                <a:solidFill>
                  <a:schemeClr val="dk1"/>
                </a:solidFill>
              </a:rPr>
              <a:t>Functions</a:t>
            </a:r>
          </a:p>
          <a:p>
            <a:pPr marL="457200" marR="0" lvl="0" indent="-457200" algn="l" rtl="0">
              <a:spcBef>
                <a:spcPts val="0"/>
              </a:spcBef>
              <a:buSzPct val="100000"/>
              <a:buFont typeface="+mj-lt"/>
              <a:buAutoNum type="arabicPeriod"/>
            </a:pPr>
            <a:endParaRPr lang="en-US" sz="3000" b="1" dirty="0">
              <a:solidFill>
                <a:schemeClr val="dk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3406177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14231</TotalTime>
  <Words>1020</Words>
  <Application>Microsoft Office PowerPoint</Application>
  <PresentationFormat>On-screen Show (4:3)</PresentationFormat>
  <Paragraphs>241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Roboto</vt:lpstr>
      <vt:lpstr>1_Unbranded</vt:lpstr>
      <vt:lpstr>Very VBA</vt:lpstr>
      <vt:lpstr>Intro to Programming Logic</vt:lpstr>
      <vt:lpstr>Ooh… Coding! (Sort Of)</vt:lpstr>
      <vt:lpstr>Conditionals: If This… Then That</vt:lpstr>
      <vt:lpstr>How a Computer Thinks (Procedurally)</vt:lpstr>
      <vt:lpstr>How a Computer Thinks (Procedurally)</vt:lpstr>
      <vt:lpstr>How Code is Written (Procedurally)</vt:lpstr>
      <vt:lpstr>When Procedures Aren’t Enough…</vt:lpstr>
      <vt:lpstr>Fundamental Building Blocks</vt:lpstr>
      <vt:lpstr>To Make A Sandwich…</vt:lpstr>
      <vt:lpstr>To Make a Sandwich…</vt:lpstr>
      <vt:lpstr>VBA Building Blocks</vt:lpstr>
      <vt:lpstr>Variables / Arrays </vt:lpstr>
      <vt:lpstr>Variables: The Nouns of Code</vt:lpstr>
      <vt:lpstr>Arrays: A Collection of Items</vt:lpstr>
      <vt:lpstr>Conditionals</vt:lpstr>
      <vt:lpstr>Conditionals: If This… Then That.</vt:lpstr>
      <vt:lpstr>Conditionals: If This… Then That.</vt:lpstr>
      <vt:lpstr>Iteration (Looping)</vt:lpstr>
      <vt:lpstr>Iteration: Round and Round We Go!</vt:lpstr>
      <vt:lpstr>Iteration: Round and Round We Go!</vt:lpstr>
      <vt:lpstr>Build the Program!</vt:lpstr>
      <vt:lpstr>Functions</vt:lpstr>
      <vt:lpstr>Functions: For When One Block Can’t Do it All</vt:lpstr>
      <vt:lpstr>Putting It All Together…</vt:lpstr>
      <vt:lpstr>To Make a Sandwich…</vt:lpstr>
      <vt:lpstr>To Make a Sandwich…</vt:lpstr>
      <vt:lpstr>To Make a Sandwich (Full Logic)…</vt:lpstr>
      <vt:lpstr>To Make a Sandwich (In Code)…</vt:lpstr>
      <vt:lpstr>Big Picture!</vt:lpstr>
      <vt:lpstr>Let’s Get Coding!</vt:lpstr>
      <vt:lpstr>But First… Let’s Add Developer Tools!</vt:lpstr>
      <vt:lpstr>But First… Let’s Add Developer Tools!</vt:lpstr>
      <vt:lpstr>Questions /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Bryan Lowe</cp:lastModifiedBy>
  <cp:revision>1742</cp:revision>
  <cp:lastPrinted>2016-01-30T16:23:56Z</cp:lastPrinted>
  <dcterms:created xsi:type="dcterms:W3CDTF">2015-01-20T17:19:00Z</dcterms:created>
  <dcterms:modified xsi:type="dcterms:W3CDTF">2018-07-30T03:54:53Z</dcterms:modified>
</cp:coreProperties>
</file>